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176" r:id="rId3"/>
    <p:sldId id="1175" r:id="rId4"/>
    <p:sldId id="1139" r:id="rId5"/>
    <p:sldId id="1183" r:id="rId6"/>
    <p:sldId id="1185" r:id="rId7"/>
    <p:sldId id="1184"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71" autoAdjust="0"/>
    <p:restoredTop sz="72960" autoAdjust="0"/>
  </p:normalViewPr>
  <p:slideViewPr>
    <p:cSldViewPr>
      <p:cViewPr varScale="1">
        <p:scale>
          <a:sx n="172" d="100"/>
          <a:sy n="172" d="100"/>
        </p:scale>
        <p:origin x="208" y="48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4/12/22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4096342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39686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041709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689041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64075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Ephesians 2:1-10</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3108543"/>
          </a:xfrm>
          <a:prstGeom prst="rect">
            <a:avLst/>
          </a:prstGeom>
          <a:noFill/>
          <a:ln w="9525">
            <a:noFill/>
            <a:miter lim="800000"/>
            <a:headEnd/>
            <a:tailEnd/>
          </a:ln>
        </p:spPr>
        <p:txBody>
          <a:bodyPr wrap="square">
            <a:prstTxWarp prst="textNoShape">
              <a:avLst/>
            </a:prstTxWarp>
            <a:spAutoFit/>
          </a:bodyPr>
          <a:lstStyle/>
          <a:p>
            <a:pPr indent="152400"/>
            <a:r>
              <a:rPr lang="en-US" sz="28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you were dead in the trespasses and sins </a:t>
            </a:r>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 which you once walked, following the course of this world, following the prince of the power of the air, the spirit that is now at work in the sons of disobedience— </a:t>
            </a:r>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among whom we all once lived in the passions of our flesh, carrying out the desires of the body and the mind, and were by nature children of wrath, like the rest of mankind.</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1711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3108543"/>
          </a:xfrm>
          <a:prstGeom prst="rect">
            <a:avLst/>
          </a:prstGeom>
          <a:noFill/>
          <a:ln w="9525">
            <a:noFill/>
            <a:miter lim="800000"/>
            <a:headEnd/>
            <a:tailEnd/>
          </a:ln>
        </p:spPr>
        <p:txBody>
          <a:bodyPr wrap="square">
            <a:prstTxWarp prst="textNoShape">
              <a:avLst/>
            </a:prstTxWarp>
            <a:spAutoFit/>
          </a:bodyPr>
          <a:lstStyle/>
          <a:p>
            <a:pPr indent="152400"/>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But God, being rich in mercy, because of the great love with which he loved us, </a:t>
            </a:r>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even when we were dead in our trespasses, made us alive together with Christ—by grace you have been saved— </a:t>
            </a:r>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6 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raised us up with him and seated us with him in the heavenly places in Christ Jesus, </a:t>
            </a:r>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so that in the coming ages he might show the immeasurable riches of his grace in kindness toward us in Christ Jesus.</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807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2246769"/>
          </a:xfrm>
          <a:prstGeom prst="rect">
            <a:avLst/>
          </a:prstGeom>
          <a:noFill/>
          <a:ln w="9525">
            <a:noFill/>
            <a:miter lim="800000"/>
            <a:headEnd/>
            <a:tailEnd/>
          </a:ln>
        </p:spPr>
        <p:txBody>
          <a:bodyPr wrap="square">
            <a:prstTxWarp prst="textNoShape">
              <a:avLst/>
            </a:prstTxWarp>
            <a:spAutoFit/>
          </a:bodyPr>
          <a:lstStyle/>
          <a:p>
            <a:pPr indent="152400"/>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8 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by grace you have been saved through faith. And this is not your own doing; it is the gift of God, </a:t>
            </a:r>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9 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not a result of works, so that no one may boast. </a:t>
            </a:r>
            <a:r>
              <a:rPr lang="en-US"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10 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we are his workmanship, created in Christ Jesus for good works, which God prepared beforehand, that we should walk in them.</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36603" y="19410"/>
            <a:ext cx="6480720" cy="1569660"/>
          </a:xfrm>
          <a:prstGeom prst="rect">
            <a:avLst/>
          </a:prstGeom>
          <a:noFill/>
          <a:ln w="19050">
            <a:solidFill>
              <a:srgbClr val="FFFF00"/>
            </a:solidFill>
          </a:ln>
        </p:spPr>
        <p:txBody>
          <a:bodyPr wrap="square" rtlCol="0">
            <a:spAutoFit/>
          </a:bodyPr>
          <a:lstStyle/>
          <a:p>
            <a:pPr marL="317500" indent="-317500" algn="ctr"/>
            <a:r>
              <a:rPr lang="en-AU" sz="2400" b="1" dirty="0">
                <a:solidFill>
                  <a:srgbClr val="FFFF00"/>
                </a:solidFill>
                <a:latin typeface="Times New Roman" panose="02020603050405020304" pitchFamily="18" charset="0"/>
                <a:cs typeface="Times New Roman" panose="02020603050405020304" pitchFamily="18" charset="0"/>
              </a:rPr>
              <a:t>How’s my walk with God going?</a:t>
            </a:r>
          </a:p>
          <a:p>
            <a:pPr marL="317500" indent="-317500"/>
            <a:r>
              <a:rPr lang="en-AU" dirty="0">
                <a:solidFill>
                  <a:srgbClr val="FFFF00"/>
                </a:solidFill>
                <a:latin typeface="Times New Roman" panose="02020603050405020304" pitchFamily="18" charset="0"/>
                <a:cs typeface="Times New Roman" panose="02020603050405020304" pitchFamily="18" charset="0"/>
              </a:rPr>
              <a:t>Is the resurrection life I have in Christ:</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Theoretical </a:t>
            </a:r>
            <a:r>
              <a:rPr lang="en-AU" dirty="0">
                <a:solidFill>
                  <a:schemeClr val="bg1"/>
                </a:solidFill>
                <a:latin typeface="Times New Roman" panose="02020603050405020304" pitchFamily="18" charset="0"/>
                <a:cs typeface="Times New Roman" panose="02020603050405020304" pitchFamily="18" charset="0"/>
              </a:rPr>
              <a:t>– Know about it but don’t experience</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Notional </a:t>
            </a:r>
            <a:r>
              <a:rPr lang="en-AU" dirty="0">
                <a:solidFill>
                  <a:schemeClr val="bg1"/>
                </a:solidFill>
                <a:latin typeface="Times New Roman" panose="02020603050405020304" pitchFamily="18" charset="0"/>
                <a:cs typeface="Times New Roman" panose="02020603050405020304" pitchFamily="18" charset="0"/>
              </a:rPr>
              <a:t>– A nice notion to feel good about</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Reality </a:t>
            </a:r>
            <a:r>
              <a:rPr lang="en-AU" dirty="0">
                <a:solidFill>
                  <a:schemeClr val="bg1"/>
                </a:solidFill>
                <a:latin typeface="Times New Roman" panose="02020603050405020304" pitchFamily="18" charset="0"/>
                <a:cs typeface="Times New Roman" panose="02020603050405020304" pitchFamily="18" charset="0"/>
              </a:rPr>
              <a:t>–  A genuine life-transforming experience I am living</a:t>
            </a:r>
          </a:p>
        </p:txBody>
      </p:sp>
      <p:sp>
        <p:nvSpPr>
          <p:cNvPr id="18" name="TextBox 17">
            <a:extLst>
              <a:ext uri="{FF2B5EF4-FFF2-40B4-BE49-F238E27FC236}">
                <a16:creationId xmlns:a16="http://schemas.microsoft.com/office/drawing/2014/main" id="{B31F7FC1-85C2-3E43-831F-1CF1D3B270C9}"/>
              </a:ext>
            </a:extLst>
          </p:cNvPr>
          <p:cNvSpPr txBox="1"/>
          <p:nvPr/>
        </p:nvSpPr>
        <p:spPr>
          <a:xfrm>
            <a:off x="10262" y="1609812"/>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is offensive because there are no ‘shades of grey’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Remember what we once were and the Grace and mercy of God.  Nothing to boast about.</a:t>
            </a:r>
          </a:p>
        </p:txBody>
      </p:sp>
      <p:sp>
        <p:nvSpPr>
          <p:cNvPr id="5" name="TextBox 4">
            <a:extLst>
              <a:ext uri="{FF2B5EF4-FFF2-40B4-BE49-F238E27FC236}">
                <a16:creationId xmlns:a16="http://schemas.microsoft.com/office/drawing/2014/main" id="{C79FE9F2-A759-944B-B18B-D799EFF36888}"/>
              </a:ext>
            </a:extLst>
          </p:cNvPr>
          <p:cNvSpPr txBox="1"/>
          <p:nvPr/>
        </p:nvSpPr>
        <p:spPr>
          <a:xfrm>
            <a:off x="6732240" y="41670"/>
            <a:ext cx="2280116" cy="646331"/>
          </a:xfrm>
          <a:prstGeom prst="rect">
            <a:avLst/>
          </a:prstGeom>
          <a:noFill/>
          <a:ln>
            <a:solidFill>
              <a:schemeClr val="bg1"/>
            </a:solidFill>
          </a:ln>
        </p:spPr>
        <p:txBody>
          <a:bodyPr wrap="square" rtlCol="0">
            <a:spAutoFit/>
          </a:bodyPr>
          <a:lstStyle/>
          <a:p>
            <a:pPr marL="4763" indent="-4763" algn="ctr"/>
            <a:r>
              <a:rPr lang="en-AU" dirty="0">
                <a:solidFill>
                  <a:schemeClr val="bg1"/>
                </a:solidFill>
                <a:latin typeface="Times New Roman" panose="02020603050405020304" pitchFamily="18" charset="0"/>
                <a:cs typeface="Times New Roman" panose="02020603050405020304" pitchFamily="18" charset="0"/>
              </a:rPr>
              <a:t>Made alive,</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together with Christ</a:t>
            </a:r>
          </a:p>
        </p:txBody>
      </p:sp>
      <p:sp>
        <p:nvSpPr>
          <p:cNvPr id="8" name="TextBox 7">
            <a:extLst>
              <a:ext uri="{FF2B5EF4-FFF2-40B4-BE49-F238E27FC236}">
                <a16:creationId xmlns:a16="http://schemas.microsoft.com/office/drawing/2014/main" id="{73B9502C-1156-5448-A92F-657ADB3063A4}"/>
              </a:ext>
            </a:extLst>
          </p:cNvPr>
          <p:cNvSpPr txBox="1"/>
          <p:nvPr/>
        </p:nvSpPr>
        <p:spPr>
          <a:xfrm>
            <a:off x="64739" y="3752067"/>
            <a:ext cx="6811517" cy="1323439"/>
          </a:xfrm>
          <a:prstGeom prst="rect">
            <a:avLst/>
          </a:prstGeom>
          <a:solidFill>
            <a:schemeClr val="tx2"/>
          </a:solidFill>
          <a:ln w="19050">
            <a:solidFill>
              <a:srgbClr val="FFFF00"/>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At one time, we were controlled and directed by other forces:</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Flesh </a:t>
            </a:r>
            <a:r>
              <a:rPr lang="en-AU" sz="2000" dirty="0">
                <a:solidFill>
                  <a:schemeClr val="bg1"/>
                </a:solidFill>
                <a:latin typeface="Times New Roman" panose="02020603050405020304" pitchFamily="18" charset="0"/>
                <a:cs typeface="Times New Roman" panose="02020603050405020304" pitchFamily="18" charset="0"/>
              </a:rPr>
              <a:t>(Internal)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Our sinful rebellion against God</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World </a:t>
            </a:r>
            <a:r>
              <a:rPr lang="en-AU" sz="2000" dirty="0">
                <a:solidFill>
                  <a:schemeClr val="bg1"/>
                </a:solidFill>
                <a:latin typeface="Times New Roman" panose="02020603050405020304" pitchFamily="18" charset="0"/>
                <a:cs typeface="Times New Roman" panose="02020603050405020304" pitchFamily="18" charset="0"/>
              </a:rPr>
              <a:t>(External)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Worldly desires and hopes and dreams</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Satan </a:t>
            </a:r>
            <a:r>
              <a:rPr lang="en-AU" sz="2000" dirty="0">
                <a:solidFill>
                  <a:schemeClr val="bg1"/>
                </a:solidFill>
                <a:latin typeface="Times New Roman" panose="02020603050405020304" pitchFamily="18" charset="0"/>
                <a:cs typeface="Times New Roman" panose="02020603050405020304" pitchFamily="18" charset="0"/>
              </a:rPr>
              <a:t>(Spiritual)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The evil one trying to keep us as his</a:t>
            </a:r>
            <a:endParaRPr lang="en-AU" sz="2000" dirty="0">
              <a:solidFill>
                <a:srgbClr val="FFFF00"/>
              </a:solidFill>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22F54276-F33E-DB40-A358-CB259E0E86C7}"/>
              </a:ext>
            </a:extLst>
          </p:cNvPr>
          <p:cNvSpPr/>
          <p:nvPr/>
        </p:nvSpPr>
        <p:spPr>
          <a:xfrm>
            <a:off x="73544" y="2251901"/>
            <a:ext cx="9017435" cy="1477328"/>
          </a:xfrm>
          <a:prstGeom prst="rect">
            <a:avLst/>
          </a:prstGeom>
          <a:solidFill>
            <a:schemeClr val="bg1"/>
          </a:solidFill>
        </p:spPr>
        <p:txBody>
          <a:bodyPr wrap="square">
            <a:spAutoFit/>
          </a:bodyPr>
          <a:lstStyle/>
          <a:p>
            <a:r>
              <a:rPr lang="en-US" b="1" dirty="0">
                <a:latin typeface="Comic Sans MS" panose="030F0902030302020204" pitchFamily="66" charset="0"/>
                <a:ea typeface="Times New Roman" panose="02020603050405020304" pitchFamily="18" charset="0"/>
                <a:cs typeface="Times New Roman" panose="02020603050405020304" pitchFamily="18" charset="0"/>
              </a:rPr>
              <a:t>2 </a:t>
            </a:r>
            <a:r>
              <a:rPr lang="en-US" dirty="0">
                <a:latin typeface="Comic Sans MS" panose="030F0902030302020204" pitchFamily="66" charset="0"/>
                <a:ea typeface="Times New Roman" panose="02020603050405020304" pitchFamily="18" charset="0"/>
                <a:cs typeface="Times New Roman" panose="02020603050405020304" pitchFamily="18" charset="0"/>
              </a:rPr>
              <a:t>And you were dead in the trespasses and sins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US" dirty="0">
                <a:latin typeface="Comic Sans MS" panose="030F0902030302020204" pitchFamily="66" charset="0"/>
                <a:ea typeface="Times New Roman" panose="02020603050405020304" pitchFamily="18" charset="0"/>
                <a:cs typeface="Times New Roman" panose="02020603050405020304" pitchFamily="18" charset="0"/>
              </a:rPr>
              <a:t>in which you once walked, following the course of this world, following the prince of the power of the air, the spirit that is now at work in the sons of disobedience—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US" dirty="0">
                <a:latin typeface="Comic Sans MS" panose="030F0902030302020204" pitchFamily="66" charset="0"/>
                <a:ea typeface="Times New Roman" panose="02020603050405020304" pitchFamily="18" charset="0"/>
                <a:cs typeface="Times New Roman" panose="02020603050405020304" pitchFamily="18" charset="0"/>
              </a:rPr>
              <a:t>among whom we all once lived in the passions of our flesh, carrying out the desires of the body and the mind, and were by nature children of wrath, like the rest of mankind.</a:t>
            </a:r>
            <a:r>
              <a:rPr lang="en-AU" dirty="0"/>
              <a:t> </a:t>
            </a:r>
            <a:endParaRPr lang="en-AU" dirty="0">
              <a:latin typeface="Times New Roman" panose="02020603050405020304" pitchFamily="18" charset="0"/>
              <a:ea typeface="Times New Roman" panose="02020603050405020304" pitchFamily="18" charset="0"/>
            </a:endParaRPr>
          </a:p>
        </p:txBody>
      </p:sp>
      <p:sp>
        <p:nvSpPr>
          <p:cNvPr id="19" name="TextBox 18">
            <a:extLst>
              <a:ext uri="{FF2B5EF4-FFF2-40B4-BE49-F238E27FC236}">
                <a16:creationId xmlns:a16="http://schemas.microsoft.com/office/drawing/2014/main" id="{AE5BAAE6-9768-9048-B839-C2198B07A48A}"/>
              </a:ext>
            </a:extLst>
          </p:cNvPr>
          <p:cNvSpPr txBox="1"/>
          <p:nvPr/>
        </p:nvSpPr>
        <p:spPr>
          <a:xfrm>
            <a:off x="6846398" y="3690009"/>
            <a:ext cx="2278006"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walking in trespasses and sins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sons of disobedience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children of wrath</a:t>
            </a:r>
          </a:p>
        </p:txBody>
      </p:sp>
    </p:spTree>
    <p:extLst>
      <p:ext uri="{BB962C8B-B14F-4D97-AF65-F5344CB8AC3E}">
        <p14:creationId xmlns:p14="http://schemas.microsoft.com/office/powerpoint/2010/main" val="380567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uiExpand="1" build="p"/>
      <p:bldP spid="5" grpId="0" animBg="1"/>
      <p:bldP spid="8" grpId="0" animBg="1"/>
      <p:bldP spid="17" grpId="0" animBg="1"/>
      <p:bldP spid="19" grpId="0" uiExpan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36603" y="19410"/>
            <a:ext cx="6480720" cy="1569660"/>
          </a:xfrm>
          <a:prstGeom prst="rect">
            <a:avLst/>
          </a:prstGeom>
          <a:noFill/>
          <a:ln w="19050">
            <a:solidFill>
              <a:srgbClr val="FFFF00"/>
            </a:solidFill>
          </a:ln>
        </p:spPr>
        <p:txBody>
          <a:bodyPr wrap="square" rtlCol="0">
            <a:spAutoFit/>
          </a:bodyPr>
          <a:lstStyle/>
          <a:p>
            <a:pPr marL="317500" indent="-317500" algn="ctr"/>
            <a:r>
              <a:rPr lang="en-AU" sz="2400" b="1" dirty="0">
                <a:solidFill>
                  <a:srgbClr val="FFFF00"/>
                </a:solidFill>
                <a:latin typeface="Times New Roman" panose="02020603050405020304" pitchFamily="18" charset="0"/>
                <a:cs typeface="Times New Roman" panose="02020603050405020304" pitchFamily="18" charset="0"/>
              </a:rPr>
              <a:t>How’s my walk with God going?</a:t>
            </a:r>
          </a:p>
          <a:p>
            <a:pPr marL="317500" indent="-317500"/>
            <a:r>
              <a:rPr lang="en-AU" dirty="0">
                <a:solidFill>
                  <a:srgbClr val="FFFF00"/>
                </a:solidFill>
                <a:latin typeface="Times New Roman" panose="02020603050405020304" pitchFamily="18" charset="0"/>
                <a:cs typeface="Times New Roman" panose="02020603050405020304" pitchFamily="18" charset="0"/>
              </a:rPr>
              <a:t>Is the resurrection life I have in Christ:</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Theoretical </a:t>
            </a:r>
            <a:r>
              <a:rPr lang="en-AU" dirty="0">
                <a:solidFill>
                  <a:schemeClr val="bg1"/>
                </a:solidFill>
                <a:latin typeface="Times New Roman" panose="02020603050405020304" pitchFamily="18" charset="0"/>
                <a:cs typeface="Times New Roman" panose="02020603050405020304" pitchFamily="18" charset="0"/>
              </a:rPr>
              <a:t>– Know about it but don’t experience</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Notional </a:t>
            </a:r>
            <a:r>
              <a:rPr lang="en-AU" dirty="0">
                <a:solidFill>
                  <a:schemeClr val="bg1"/>
                </a:solidFill>
                <a:latin typeface="Times New Roman" panose="02020603050405020304" pitchFamily="18" charset="0"/>
                <a:cs typeface="Times New Roman" panose="02020603050405020304" pitchFamily="18" charset="0"/>
              </a:rPr>
              <a:t>– A nice notion to feel good about</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Reality </a:t>
            </a:r>
            <a:r>
              <a:rPr lang="en-AU" dirty="0">
                <a:solidFill>
                  <a:schemeClr val="bg1"/>
                </a:solidFill>
                <a:latin typeface="Times New Roman" panose="02020603050405020304" pitchFamily="18" charset="0"/>
                <a:cs typeface="Times New Roman" panose="02020603050405020304" pitchFamily="18" charset="0"/>
              </a:rPr>
              <a:t>–  A genuine life-transforming experience I am living</a:t>
            </a:r>
          </a:p>
        </p:txBody>
      </p:sp>
      <p:sp>
        <p:nvSpPr>
          <p:cNvPr id="18" name="TextBox 17">
            <a:extLst>
              <a:ext uri="{FF2B5EF4-FFF2-40B4-BE49-F238E27FC236}">
                <a16:creationId xmlns:a16="http://schemas.microsoft.com/office/drawing/2014/main" id="{B31F7FC1-85C2-3E43-831F-1CF1D3B270C9}"/>
              </a:ext>
            </a:extLst>
          </p:cNvPr>
          <p:cNvSpPr txBox="1"/>
          <p:nvPr/>
        </p:nvSpPr>
        <p:spPr>
          <a:xfrm>
            <a:off x="10262" y="1609812"/>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is offensive because there are no ‘shades of grey’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Remember what we once were and the Grace and mercy of God.  Nothing to boast about.</a:t>
            </a:r>
          </a:p>
        </p:txBody>
      </p:sp>
      <p:sp>
        <p:nvSpPr>
          <p:cNvPr id="5" name="TextBox 4">
            <a:extLst>
              <a:ext uri="{FF2B5EF4-FFF2-40B4-BE49-F238E27FC236}">
                <a16:creationId xmlns:a16="http://schemas.microsoft.com/office/drawing/2014/main" id="{C79FE9F2-A759-944B-B18B-D799EFF36888}"/>
              </a:ext>
            </a:extLst>
          </p:cNvPr>
          <p:cNvSpPr txBox="1"/>
          <p:nvPr/>
        </p:nvSpPr>
        <p:spPr>
          <a:xfrm>
            <a:off x="6732240" y="41670"/>
            <a:ext cx="2280116" cy="923330"/>
          </a:xfrm>
          <a:prstGeom prst="rect">
            <a:avLst/>
          </a:prstGeom>
          <a:noFill/>
          <a:ln>
            <a:solidFill>
              <a:schemeClr val="bg1"/>
            </a:solidFill>
          </a:ln>
        </p:spPr>
        <p:txBody>
          <a:bodyPr wrap="square" rtlCol="0">
            <a:spAutoFit/>
          </a:bodyPr>
          <a:lstStyle/>
          <a:p>
            <a:pPr marL="4763" indent="-4763" algn="ctr"/>
            <a:r>
              <a:rPr lang="en-AU" dirty="0">
                <a:solidFill>
                  <a:schemeClr val="bg1"/>
                </a:solidFill>
                <a:latin typeface="Times New Roman" panose="02020603050405020304" pitchFamily="18" charset="0"/>
                <a:cs typeface="Times New Roman" panose="02020603050405020304" pitchFamily="18" charset="0"/>
              </a:rPr>
              <a:t>Made alive,</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together with Christ.</a:t>
            </a:r>
          </a:p>
          <a:p>
            <a:pPr marL="4763" indent="-4763" algn="ctr"/>
            <a:r>
              <a:rPr lang="en-AU" dirty="0">
                <a:solidFill>
                  <a:schemeClr val="bg1"/>
                </a:solidFill>
                <a:latin typeface="Times New Roman" panose="02020603050405020304" pitchFamily="18" charset="0"/>
                <a:cs typeface="Times New Roman" panose="02020603050405020304" pitchFamily="18" charset="0"/>
              </a:rPr>
              <a:t>By grace we are saved</a:t>
            </a:r>
          </a:p>
        </p:txBody>
      </p:sp>
      <p:sp>
        <p:nvSpPr>
          <p:cNvPr id="8" name="TextBox 7">
            <a:extLst>
              <a:ext uri="{FF2B5EF4-FFF2-40B4-BE49-F238E27FC236}">
                <a16:creationId xmlns:a16="http://schemas.microsoft.com/office/drawing/2014/main" id="{73B9502C-1156-5448-A92F-657ADB3063A4}"/>
              </a:ext>
            </a:extLst>
          </p:cNvPr>
          <p:cNvSpPr txBox="1"/>
          <p:nvPr/>
        </p:nvSpPr>
        <p:spPr>
          <a:xfrm>
            <a:off x="36603" y="2256143"/>
            <a:ext cx="6811517" cy="1323439"/>
          </a:xfrm>
          <a:prstGeom prst="rect">
            <a:avLst/>
          </a:prstGeom>
          <a:solidFill>
            <a:schemeClr val="tx2"/>
          </a:solidFill>
          <a:ln w="19050">
            <a:solidFill>
              <a:srgbClr val="FFFF00"/>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At one time, we were controlled and directed by other forces:</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Flesh </a:t>
            </a:r>
            <a:r>
              <a:rPr lang="en-AU" sz="2000" dirty="0">
                <a:solidFill>
                  <a:schemeClr val="bg1"/>
                </a:solidFill>
                <a:latin typeface="Times New Roman" panose="02020603050405020304" pitchFamily="18" charset="0"/>
                <a:cs typeface="Times New Roman" panose="02020603050405020304" pitchFamily="18" charset="0"/>
              </a:rPr>
              <a:t>(Internal)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Our sinful rebellion against God</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World </a:t>
            </a:r>
            <a:r>
              <a:rPr lang="en-AU" sz="2000" dirty="0">
                <a:solidFill>
                  <a:schemeClr val="bg1"/>
                </a:solidFill>
                <a:latin typeface="Times New Roman" panose="02020603050405020304" pitchFamily="18" charset="0"/>
                <a:cs typeface="Times New Roman" panose="02020603050405020304" pitchFamily="18" charset="0"/>
              </a:rPr>
              <a:t>(External)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Worldly desires and hopes and dreams</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Satan </a:t>
            </a:r>
            <a:r>
              <a:rPr lang="en-AU" sz="2000" dirty="0">
                <a:solidFill>
                  <a:schemeClr val="bg1"/>
                </a:solidFill>
                <a:latin typeface="Times New Roman" panose="02020603050405020304" pitchFamily="18" charset="0"/>
                <a:cs typeface="Times New Roman" panose="02020603050405020304" pitchFamily="18" charset="0"/>
              </a:rPr>
              <a:t>(Spiritual)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The evil one trying to keep us as his</a:t>
            </a:r>
            <a:endParaRPr lang="en-AU" sz="2000" dirty="0">
              <a:solidFill>
                <a:srgbClr val="FFFF00"/>
              </a:solidFill>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22F54276-F33E-DB40-A358-CB259E0E86C7}"/>
              </a:ext>
            </a:extLst>
          </p:cNvPr>
          <p:cNvSpPr/>
          <p:nvPr/>
        </p:nvSpPr>
        <p:spPr>
          <a:xfrm>
            <a:off x="3923928" y="3625748"/>
            <a:ext cx="5220072" cy="1477328"/>
          </a:xfrm>
          <a:prstGeom prst="rect">
            <a:avLst/>
          </a:prstGeom>
          <a:solidFill>
            <a:schemeClr val="bg1"/>
          </a:solidFill>
        </p:spPr>
        <p:txBody>
          <a:bodyPr wrap="square">
            <a:spAutoFit/>
          </a:bodyPr>
          <a:lstStyle/>
          <a:p>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US" dirty="0">
                <a:latin typeface="Comic Sans MS" panose="030F0902030302020204" pitchFamily="66" charset="0"/>
                <a:ea typeface="Times New Roman" panose="02020603050405020304" pitchFamily="18" charset="0"/>
                <a:cs typeface="Times New Roman" panose="02020603050405020304" pitchFamily="18" charset="0"/>
              </a:rPr>
              <a:t>even when we were dead in our trespasses, made us alive together with Christ—by grace you have been saved—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US" dirty="0">
                <a:latin typeface="Comic Sans MS" panose="030F0902030302020204" pitchFamily="66" charset="0"/>
                <a:ea typeface="Times New Roman" panose="02020603050405020304" pitchFamily="18" charset="0"/>
                <a:cs typeface="Times New Roman" panose="02020603050405020304" pitchFamily="18" charset="0"/>
              </a:rPr>
              <a:t>and raised us up with him and seated us with him in the heavenly places in Christ Jesus,</a:t>
            </a:r>
            <a:endParaRPr lang="en-AU" dirty="0">
              <a:latin typeface="Times New Roman" panose="02020603050405020304" pitchFamily="18" charset="0"/>
              <a:ea typeface="Times New Roman" panose="02020603050405020304" pitchFamily="18" charset="0"/>
            </a:endParaRPr>
          </a:p>
        </p:txBody>
      </p:sp>
      <p:sp>
        <p:nvSpPr>
          <p:cNvPr id="19" name="TextBox 18">
            <a:extLst>
              <a:ext uri="{FF2B5EF4-FFF2-40B4-BE49-F238E27FC236}">
                <a16:creationId xmlns:a16="http://schemas.microsoft.com/office/drawing/2014/main" id="{AE5BAAE6-9768-9048-B839-C2198B07A48A}"/>
              </a:ext>
            </a:extLst>
          </p:cNvPr>
          <p:cNvSpPr txBox="1"/>
          <p:nvPr/>
        </p:nvSpPr>
        <p:spPr>
          <a:xfrm>
            <a:off x="6855726" y="2317698"/>
            <a:ext cx="2278006"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walking in trespasses and sins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sons of disobedience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children of wrath</a:t>
            </a:r>
          </a:p>
        </p:txBody>
      </p:sp>
      <p:sp>
        <p:nvSpPr>
          <p:cNvPr id="9" name="TextBox 8">
            <a:extLst>
              <a:ext uri="{FF2B5EF4-FFF2-40B4-BE49-F238E27FC236}">
                <a16:creationId xmlns:a16="http://schemas.microsoft.com/office/drawing/2014/main" id="{A8B639B1-28D6-3948-B74D-567E9BF6D6A5}"/>
              </a:ext>
            </a:extLst>
          </p:cNvPr>
          <p:cNvSpPr txBox="1"/>
          <p:nvPr/>
        </p:nvSpPr>
        <p:spPr>
          <a:xfrm>
            <a:off x="0" y="3683507"/>
            <a:ext cx="1763688" cy="400110"/>
          </a:xfrm>
          <a:prstGeom prst="rect">
            <a:avLst/>
          </a:prstGeom>
          <a:noFill/>
        </p:spPr>
        <p:txBody>
          <a:bodyPr wrap="square">
            <a:spAutoFit/>
          </a:bodyPr>
          <a:lstStyle/>
          <a:p>
            <a:r>
              <a:rPr lang="en-AU" sz="2000" b="1" dirty="0">
                <a:solidFill>
                  <a:srgbClr val="FFFF00"/>
                </a:solidFill>
                <a:latin typeface="Times New Roman" panose="02020603050405020304" pitchFamily="18" charset="0"/>
                <a:cs typeface="Times New Roman" panose="02020603050405020304" pitchFamily="18" charset="0"/>
              </a:rPr>
              <a:t>BUT  GOD!!!</a:t>
            </a:r>
            <a:endParaRPr lang="en-AU" sz="2000" dirty="0"/>
          </a:p>
        </p:txBody>
      </p:sp>
      <p:sp>
        <p:nvSpPr>
          <p:cNvPr id="10" name="TextBox 9">
            <a:extLst>
              <a:ext uri="{FF2B5EF4-FFF2-40B4-BE49-F238E27FC236}">
                <a16:creationId xmlns:a16="http://schemas.microsoft.com/office/drawing/2014/main" id="{9D68FAFA-1B57-854E-AEA8-7279A01D621F}"/>
              </a:ext>
            </a:extLst>
          </p:cNvPr>
          <p:cNvSpPr txBox="1"/>
          <p:nvPr/>
        </p:nvSpPr>
        <p:spPr>
          <a:xfrm>
            <a:off x="288502" y="3925174"/>
            <a:ext cx="3619586"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rich in mercy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of His great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immeasurable riches of His grace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kindness</a:t>
            </a:r>
          </a:p>
        </p:txBody>
      </p:sp>
    </p:spTree>
    <p:extLst>
      <p:ext uri="{BB962C8B-B14F-4D97-AF65-F5344CB8AC3E}">
        <p14:creationId xmlns:p14="http://schemas.microsoft.com/office/powerpoint/2010/main" val="159098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36603" y="19410"/>
            <a:ext cx="6480720" cy="1569660"/>
          </a:xfrm>
          <a:prstGeom prst="rect">
            <a:avLst/>
          </a:prstGeom>
          <a:noFill/>
          <a:ln w="19050">
            <a:solidFill>
              <a:srgbClr val="FFFF00"/>
            </a:solidFill>
          </a:ln>
        </p:spPr>
        <p:txBody>
          <a:bodyPr wrap="square" rtlCol="0">
            <a:spAutoFit/>
          </a:bodyPr>
          <a:lstStyle/>
          <a:p>
            <a:pPr marL="317500" indent="-317500" algn="ctr"/>
            <a:r>
              <a:rPr lang="en-AU" sz="2400" b="1" dirty="0">
                <a:solidFill>
                  <a:srgbClr val="FFFF00"/>
                </a:solidFill>
                <a:latin typeface="Times New Roman" panose="02020603050405020304" pitchFamily="18" charset="0"/>
                <a:cs typeface="Times New Roman" panose="02020603050405020304" pitchFamily="18" charset="0"/>
              </a:rPr>
              <a:t>How’s my walk with God going?</a:t>
            </a:r>
          </a:p>
          <a:p>
            <a:pPr marL="317500" indent="-317500"/>
            <a:r>
              <a:rPr lang="en-AU" dirty="0">
                <a:solidFill>
                  <a:srgbClr val="FFFF00"/>
                </a:solidFill>
                <a:latin typeface="Times New Roman" panose="02020603050405020304" pitchFamily="18" charset="0"/>
                <a:cs typeface="Times New Roman" panose="02020603050405020304" pitchFamily="18" charset="0"/>
              </a:rPr>
              <a:t>Is the resurrection life I have in Christ:</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Theoretical </a:t>
            </a:r>
            <a:r>
              <a:rPr lang="en-AU" dirty="0">
                <a:solidFill>
                  <a:schemeClr val="bg1"/>
                </a:solidFill>
                <a:latin typeface="Times New Roman" panose="02020603050405020304" pitchFamily="18" charset="0"/>
                <a:cs typeface="Times New Roman" panose="02020603050405020304" pitchFamily="18" charset="0"/>
              </a:rPr>
              <a:t>– Know about it but don’t experience</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Notional </a:t>
            </a:r>
            <a:r>
              <a:rPr lang="en-AU" dirty="0">
                <a:solidFill>
                  <a:schemeClr val="bg1"/>
                </a:solidFill>
                <a:latin typeface="Times New Roman" panose="02020603050405020304" pitchFamily="18" charset="0"/>
                <a:cs typeface="Times New Roman" panose="02020603050405020304" pitchFamily="18" charset="0"/>
              </a:rPr>
              <a:t>– A nice notion to feel good about</a:t>
            </a:r>
          </a:p>
          <a:p>
            <a:pPr marL="533400" indent="-31115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Reality </a:t>
            </a:r>
            <a:r>
              <a:rPr lang="en-AU" dirty="0">
                <a:solidFill>
                  <a:schemeClr val="bg1"/>
                </a:solidFill>
                <a:latin typeface="Times New Roman" panose="02020603050405020304" pitchFamily="18" charset="0"/>
                <a:cs typeface="Times New Roman" panose="02020603050405020304" pitchFamily="18" charset="0"/>
              </a:rPr>
              <a:t>–  A genuine life-transforming experience I am living</a:t>
            </a:r>
          </a:p>
        </p:txBody>
      </p:sp>
      <p:sp>
        <p:nvSpPr>
          <p:cNvPr id="18" name="TextBox 17">
            <a:extLst>
              <a:ext uri="{FF2B5EF4-FFF2-40B4-BE49-F238E27FC236}">
                <a16:creationId xmlns:a16="http://schemas.microsoft.com/office/drawing/2014/main" id="{B31F7FC1-85C2-3E43-831F-1CF1D3B270C9}"/>
              </a:ext>
            </a:extLst>
          </p:cNvPr>
          <p:cNvSpPr txBox="1"/>
          <p:nvPr/>
        </p:nvSpPr>
        <p:spPr>
          <a:xfrm>
            <a:off x="10262" y="1609812"/>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is offensive because there are no ‘shades of grey’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Remember what we once were and the Grace and mercy of God.  Nothing to boast about.</a:t>
            </a:r>
          </a:p>
        </p:txBody>
      </p:sp>
      <p:sp>
        <p:nvSpPr>
          <p:cNvPr id="5" name="TextBox 4">
            <a:extLst>
              <a:ext uri="{FF2B5EF4-FFF2-40B4-BE49-F238E27FC236}">
                <a16:creationId xmlns:a16="http://schemas.microsoft.com/office/drawing/2014/main" id="{C79FE9F2-A759-944B-B18B-D799EFF36888}"/>
              </a:ext>
            </a:extLst>
          </p:cNvPr>
          <p:cNvSpPr txBox="1"/>
          <p:nvPr/>
        </p:nvSpPr>
        <p:spPr>
          <a:xfrm>
            <a:off x="6732240" y="41670"/>
            <a:ext cx="2280116" cy="923330"/>
          </a:xfrm>
          <a:prstGeom prst="rect">
            <a:avLst/>
          </a:prstGeom>
          <a:noFill/>
          <a:ln>
            <a:solidFill>
              <a:schemeClr val="bg1"/>
            </a:solidFill>
          </a:ln>
        </p:spPr>
        <p:txBody>
          <a:bodyPr wrap="square" rtlCol="0">
            <a:spAutoFit/>
          </a:bodyPr>
          <a:lstStyle/>
          <a:p>
            <a:pPr marL="4763" indent="-4763" algn="ctr"/>
            <a:r>
              <a:rPr lang="en-AU" dirty="0">
                <a:solidFill>
                  <a:schemeClr val="bg1"/>
                </a:solidFill>
                <a:latin typeface="Times New Roman" panose="02020603050405020304" pitchFamily="18" charset="0"/>
                <a:cs typeface="Times New Roman" panose="02020603050405020304" pitchFamily="18" charset="0"/>
              </a:rPr>
              <a:t>Made alive,</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together with Christ.</a:t>
            </a:r>
          </a:p>
          <a:p>
            <a:pPr marL="4763" indent="-4763" algn="ctr"/>
            <a:r>
              <a:rPr lang="en-AU" dirty="0">
                <a:solidFill>
                  <a:schemeClr val="bg1"/>
                </a:solidFill>
                <a:latin typeface="Times New Roman" panose="02020603050405020304" pitchFamily="18" charset="0"/>
                <a:cs typeface="Times New Roman" panose="02020603050405020304" pitchFamily="18" charset="0"/>
              </a:rPr>
              <a:t>By grace we are saved</a:t>
            </a:r>
          </a:p>
        </p:txBody>
      </p:sp>
      <p:sp>
        <p:nvSpPr>
          <p:cNvPr id="8" name="TextBox 7">
            <a:extLst>
              <a:ext uri="{FF2B5EF4-FFF2-40B4-BE49-F238E27FC236}">
                <a16:creationId xmlns:a16="http://schemas.microsoft.com/office/drawing/2014/main" id="{73B9502C-1156-5448-A92F-657ADB3063A4}"/>
              </a:ext>
            </a:extLst>
          </p:cNvPr>
          <p:cNvSpPr txBox="1"/>
          <p:nvPr/>
        </p:nvSpPr>
        <p:spPr>
          <a:xfrm>
            <a:off x="36603" y="2256143"/>
            <a:ext cx="6811517" cy="1323439"/>
          </a:xfrm>
          <a:prstGeom prst="rect">
            <a:avLst/>
          </a:prstGeom>
          <a:solidFill>
            <a:schemeClr val="tx2"/>
          </a:solidFill>
          <a:ln w="19050">
            <a:solidFill>
              <a:srgbClr val="FFFF00"/>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At one time, we were controlled and directed by other forces:</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Flesh </a:t>
            </a:r>
            <a:r>
              <a:rPr lang="en-AU" sz="2000" dirty="0">
                <a:solidFill>
                  <a:schemeClr val="bg1"/>
                </a:solidFill>
                <a:latin typeface="Times New Roman" panose="02020603050405020304" pitchFamily="18" charset="0"/>
                <a:cs typeface="Times New Roman" panose="02020603050405020304" pitchFamily="18" charset="0"/>
              </a:rPr>
              <a:t>(Internal)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Our sinful rebellion against God</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World </a:t>
            </a:r>
            <a:r>
              <a:rPr lang="en-AU" sz="2000" dirty="0">
                <a:solidFill>
                  <a:schemeClr val="bg1"/>
                </a:solidFill>
                <a:latin typeface="Times New Roman" panose="02020603050405020304" pitchFamily="18" charset="0"/>
                <a:cs typeface="Times New Roman" panose="02020603050405020304" pitchFamily="18" charset="0"/>
              </a:rPr>
              <a:t>(External)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Worldly desires and hopes and dreams</a:t>
            </a:r>
          </a:p>
          <a:p>
            <a:pPr marL="273050" indent="-1778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Satan </a:t>
            </a:r>
            <a:r>
              <a:rPr lang="en-AU" sz="2000" dirty="0">
                <a:solidFill>
                  <a:schemeClr val="bg1"/>
                </a:solidFill>
                <a:latin typeface="Times New Roman" panose="02020603050405020304" pitchFamily="18" charset="0"/>
                <a:cs typeface="Times New Roman" panose="02020603050405020304" pitchFamily="18" charset="0"/>
              </a:rPr>
              <a:t>(Spiritual)</a:t>
            </a:r>
            <a:r>
              <a:rPr lang="en-AU" sz="2000" dirty="0">
                <a:solidFill>
                  <a:srgbClr val="FFFF00"/>
                </a:solidFill>
                <a:latin typeface="Times New Roman" panose="02020603050405020304" pitchFamily="18" charset="0"/>
                <a:cs typeface="Times New Roman" panose="02020603050405020304" pitchFamily="18" charset="0"/>
              </a:rPr>
              <a:t> </a:t>
            </a:r>
            <a:r>
              <a:rPr lang="en-AU" sz="2000" dirty="0">
                <a:solidFill>
                  <a:schemeClr val="bg1"/>
                </a:solidFill>
                <a:latin typeface="Times New Roman" panose="02020603050405020304" pitchFamily="18" charset="0"/>
                <a:cs typeface="Times New Roman" panose="02020603050405020304" pitchFamily="18" charset="0"/>
              </a:rPr>
              <a:t>–  The evil one trying to keep us as his</a:t>
            </a:r>
            <a:endParaRPr lang="en-AU" sz="2000" dirty="0">
              <a:solidFill>
                <a:srgbClr val="FFFF00"/>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AE5BAAE6-9768-9048-B839-C2198B07A48A}"/>
              </a:ext>
            </a:extLst>
          </p:cNvPr>
          <p:cNvSpPr txBox="1"/>
          <p:nvPr/>
        </p:nvSpPr>
        <p:spPr>
          <a:xfrm>
            <a:off x="6855726" y="2317698"/>
            <a:ext cx="2278006"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walking in trespasses and sins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sons of disobedience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children of wrath</a:t>
            </a:r>
          </a:p>
        </p:txBody>
      </p:sp>
      <p:sp>
        <p:nvSpPr>
          <p:cNvPr id="9" name="TextBox 8">
            <a:extLst>
              <a:ext uri="{FF2B5EF4-FFF2-40B4-BE49-F238E27FC236}">
                <a16:creationId xmlns:a16="http://schemas.microsoft.com/office/drawing/2014/main" id="{A8B639B1-28D6-3948-B74D-567E9BF6D6A5}"/>
              </a:ext>
            </a:extLst>
          </p:cNvPr>
          <p:cNvSpPr txBox="1"/>
          <p:nvPr/>
        </p:nvSpPr>
        <p:spPr>
          <a:xfrm>
            <a:off x="0" y="3683507"/>
            <a:ext cx="1763688" cy="400110"/>
          </a:xfrm>
          <a:prstGeom prst="rect">
            <a:avLst/>
          </a:prstGeom>
          <a:noFill/>
        </p:spPr>
        <p:txBody>
          <a:bodyPr wrap="square">
            <a:spAutoFit/>
          </a:bodyPr>
          <a:lstStyle/>
          <a:p>
            <a:r>
              <a:rPr lang="en-AU" sz="2000" b="1" dirty="0">
                <a:solidFill>
                  <a:srgbClr val="FFFF00"/>
                </a:solidFill>
                <a:latin typeface="Times New Roman" panose="02020603050405020304" pitchFamily="18" charset="0"/>
                <a:cs typeface="Times New Roman" panose="02020603050405020304" pitchFamily="18" charset="0"/>
              </a:rPr>
              <a:t>BUT  GOD!!!</a:t>
            </a:r>
            <a:endParaRPr lang="en-AU" sz="2000" dirty="0"/>
          </a:p>
        </p:txBody>
      </p:sp>
      <p:sp>
        <p:nvSpPr>
          <p:cNvPr id="10" name="TextBox 9">
            <a:extLst>
              <a:ext uri="{FF2B5EF4-FFF2-40B4-BE49-F238E27FC236}">
                <a16:creationId xmlns:a16="http://schemas.microsoft.com/office/drawing/2014/main" id="{9D68FAFA-1B57-854E-AEA8-7279A01D621F}"/>
              </a:ext>
            </a:extLst>
          </p:cNvPr>
          <p:cNvSpPr txBox="1"/>
          <p:nvPr/>
        </p:nvSpPr>
        <p:spPr>
          <a:xfrm>
            <a:off x="1746547" y="3625748"/>
            <a:ext cx="2825453"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rich in mercy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of His great love</a:t>
            </a:r>
          </a:p>
        </p:txBody>
      </p:sp>
      <p:sp>
        <p:nvSpPr>
          <p:cNvPr id="11" name="TextBox 10">
            <a:extLst>
              <a:ext uri="{FF2B5EF4-FFF2-40B4-BE49-F238E27FC236}">
                <a16:creationId xmlns:a16="http://schemas.microsoft.com/office/drawing/2014/main" id="{906F0965-72A6-D04B-B0ED-F5F1B887148F}"/>
              </a:ext>
            </a:extLst>
          </p:cNvPr>
          <p:cNvSpPr txBox="1"/>
          <p:nvPr/>
        </p:nvSpPr>
        <p:spPr>
          <a:xfrm>
            <a:off x="4572000" y="3605202"/>
            <a:ext cx="361958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immeasurable riches of His grace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kindness</a:t>
            </a:r>
          </a:p>
        </p:txBody>
      </p:sp>
      <p:cxnSp>
        <p:nvCxnSpPr>
          <p:cNvPr id="4" name="Straight Connector 3">
            <a:extLst>
              <a:ext uri="{FF2B5EF4-FFF2-40B4-BE49-F238E27FC236}">
                <a16:creationId xmlns:a16="http://schemas.microsoft.com/office/drawing/2014/main" id="{2EE28371-13AA-A943-8468-687C43DB2E5C}"/>
              </a:ext>
            </a:extLst>
          </p:cNvPr>
          <p:cNvCxnSpPr>
            <a:cxnSpLocks/>
          </p:cNvCxnSpPr>
          <p:nvPr/>
        </p:nvCxnSpPr>
        <p:spPr>
          <a:xfrm>
            <a:off x="107504" y="4266212"/>
            <a:ext cx="8568952" cy="2708"/>
          </a:xfrm>
          <a:prstGeom prst="line">
            <a:avLst/>
          </a:prstGeom>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EDA4909A-A004-A641-9B0D-15CB03727D4F}"/>
              </a:ext>
            </a:extLst>
          </p:cNvPr>
          <p:cNvSpPr txBox="1"/>
          <p:nvPr/>
        </p:nvSpPr>
        <p:spPr>
          <a:xfrm>
            <a:off x="395536" y="4309292"/>
            <a:ext cx="720080"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Once</a:t>
            </a:r>
            <a:endParaRPr lang="en-AU" dirty="0"/>
          </a:p>
        </p:txBody>
      </p:sp>
      <p:sp>
        <p:nvSpPr>
          <p:cNvPr id="21" name="TextBox 20">
            <a:extLst>
              <a:ext uri="{FF2B5EF4-FFF2-40B4-BE49-F238E27FC236}">
                <a16:creationId xmlns:a16="http://schemas.microsoft.com/office/drawing/2014/main" id="{3F01B5D0-6628-9A4C-8582-B5B7FB54614A}"/>
              </a:ext>
            </a:extLst>
          </p:cNvPr>
          <p:cNvSpPr txBox="1"/>
          <p:nvPr/>
        </p:nvSpPr>
        <p:spPr>
          <a:xfrm>
            <a:off x="3532746" y="4316726"/>
            <a:ext cx="5621516" cy="369332"/>
          </a:xfrm>
          <a:prstGeom prst="rect">
            <a:avLst/>
          </a:prstGeom>
          <a:noFill/>
        </p:spPr>
        <p:txBody>
          <a:bodyPr wrap="square">
            <a:spAutoFit/>
          </a:bodyPr>
          <a:lstStyle/>
          <a:p>
            <a:r>
              <a:rPr lang="en-AU" dirty="0">
                <a:solidFill>
                  <a:srgbClr val="FFFF00"/>
                </a:solidFill>
                <a:latin typeface="Times New Roman" panose="02020603050405020304" pitchFamily="18" charset="0"/>
                <a:cs typeface="Times New Roman" panose="02020603050405020304" pitchFamily="18" charset="0"/>
              </a:rPr>
              <a:t>Now (the resurrection life in Christ)</a:t>
            </a:r>
            <a:endParaRPr lang="en-AU" dirty="0"/>
          </a:p>
        </p:txBody>
      </p:sp>
      <p:sp>
        <p:nvSpPr>
          <p:cNvPr id="22" name="TextBox 21">
            <a:extLst>
              <a:ext uri="{FF2B5EF4-FFF2-40B4-BE49-F238E27FC236}">
                <a16:creationId xmlns:a16="http://schemas.microsoft.com/office/drawing/2014/main" id="{4A9AED73-ACC0-AF40-A8FC-80B5A89BD5C7}"/>
              </a:ext>
            </a:extLst>
          </p:cNvPr>
          <p:cNvSpPr txBox="1"/>
          <p:nvPr/>
        </p:nvSpPr>
        <p:spPr>
          <a:xfrm>
            <a:off x="21825" y="4621923"/>
            <a:ext cx="3254031"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Walked in trespasses and sin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were sons of disobedience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were children of wrath</a:t>
            </a:r>
          </a:p>
        </p:txBody>
      </p:sp>
      <p:sp>
        <p:nvSpPr>
          <p:cNvPr id="23" name="TextBox 22">
            <a:extLst>
              <a:ext uri="{FF2B5EF4-FFF2-40B4-BE49-F238E27FC236}">
                <a16:creationId xmlns:a16="http://schemas.microsoft.com/office/drawing/2014/main" id="{13BAF964-8102-8C43-B9C2-1265FBDECB41}"/>
              </a:ext>
            </a:extLst>
          </p:cNvPr>
          <p:cNvSpPr txBox="1"/>
          <p:nvPr/>
        </p:nvSpPr>
        <p:spPr>
          <a:xfrm>
            <a:off x="3553044" y="4614489"/>
            <a:ext cx="4259316"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 in good works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workmanship created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Saved by grace</a:t>
            </a:r>
          </a:p>
        </p:txBody>
      </p:sp>
    </p:spTree>
    <p:extLst>
      <p:ext uri="{BB962C8B-B14F-4D97-AF65-F5344CB8AC3E}">
        <p14:creationId xmlns:p14="http://schemas.microsoft.com/office/powerpoint/2010/main" val="198541593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145335</TotalTime>
  <Words>892</Words>
  <Application>Microsoft Macintosh PowerPoint</Application>
  <PresentationFormat>On-screen Show (16:10)</PresentationFormat>
  <Paragraphs>82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2378</cp:revision>
  <cp:lastPrinted>2022-04-12T03:51:07Z</cp:lastPrinted>
  <dcterms:created xsi:type="dcterms:W3CDTF">2016-11-04T06:28:01Z</dcterms:created>
  <dcterms:modified xsi:type="dcterms:W3CDTF">2022-04-12T03:53:09Z</dcterms:modified>
</cp:coreProperties>
</file>